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1" r:id="rId4"/>
    <p:sldId id="257" r:id="rId5"/>
    <p:sldId id="259"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90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1287752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107C5B-3FC4-439E-9162-1009837B5441}"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232279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3377606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11614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886126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374538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952348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592834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154622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1903403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114107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107C5B-3FC4-439E-9162-1009837B5441}"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389574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107C5B-3FC4-439E-9162-1009837B5441}" type="datetimeFigureOut">
              <a:rPr lang="en-US" smtClean="0"/>
              <a:t>8/29/2021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999012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357029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68418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5107C5B-3FC4-439E-9162-1009837B5441}" type="datetimeFigureOut">
              <a:rPr lang="en-US" smtClean="0"/>
              <a:t>8/29/2021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67275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107C5B-3FC4-439E-9162-1009837B5441}" type="datetimeFigureOut">
              <a:rPr lang="en-US" smtClean="0"/>
              <a:t>8/29/2021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069A5-4088-484A-AC27-281E315E5722}" type="slidenum">
              <a:rPr lang="en-US" smtClean="0"/>
              <a:t>‹#›</a:t>
            </a:fld>
            <a:endParaRPr lang="en-US"/>
          </a:p>
        </p:txBody>
      </p:sp>
    </p:spTree>
    <p:extLst>
      <p:ext uri="{BB962C8B-B14F-4D97-AF65-F5344CB8AC3E}">
        <p14:creationId xmlns:p14="http://schemas.microsoft.com/office/powerpoint/2010/main" val="2303048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5107C5B-3FC4-439E-9162-1009837B5441}" type="datetimeFigureOut">
              <a:rPr lang="en-US" smtClean="0"/>
              <a:t>8/29/2021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5B069A5-4088-484A-AC27-281E315E5722}" type="slidenum">
              <a:rPr lang="en-US" smtClean="0"/>
              <a:t>‹#›</a:t>
            </a:fld>
            <a:endParaRPr lang="en-US"/>
          </a:p>
        </p:txBody>
      </p:sp>
    </p:spTree>
    <p:extLst>
      <p:ext uri="{BB962C8B-B14F-4D97-AF65-F5344CB8AC3E}">
        <p14:creationId xmlns:p14="http://schemas.microsoft.com/office/powerpoint/2010/main" val="1349022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0E713-6E3A-4B0E-8345-479ED211355F}"/>
              </a:ext>
            </a:extLst>
          </p:cNvPr>
          <p:cNvSpPr>
            <a:spLocks noGrp="1"/>
          </p:cNvSpPr>
          <p:nvPr>
            <p:ph type="ctrTitle"/>
          </p:nvPr>
        </p:nvSpPr>
        <p:spPr/>
        <p:txBody>
          <a:bodyPr/>
          <a:lstStyle/>
          <a:p>
            <a:r>
              <a:rPr lang="en-US" b="1" dirty="0"/>
              <a:t>FOB destination and shipping point </a:t>
            </a:r>
          </a:p>
        </p:txBody>
      </p:sp>
      <p:sp>
        <p:nvSpPr>
          <p:cNvPr id="3" name="Subtitle 2">
            <a:extLst>
              <a:ext uri="{FF2B5EF4-FFF2-40B4-BE49-F238E27FC236}">
                <a16:creationId xmlns:a16="http://schemas.microsoft.com/office/drawing/2014/main" id="{C0C852A3-6CB5-4DAF-BE09-1D0B091CD82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9657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A4C3-9DCC-4EEC-BA22-A4CDD043A9DD}"/>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Free On Board shipping point</a:t>
            </a:r>
          </a:p>
        </p:txBody>
      </p:sp>
      <p:sp>
        <p:nvSpPr>
          <p:cNvPr id="3" name="Content Placeholder 2">
            <a:extLst>
              <a:ext uri="{FF2B5EF4-FFF2-40B4-BE49-F238E27FC236}">
                <a16:creationId xmlns:a16="http://schemas.microsoft.com/office/drawing/2014/main" id="{DEE92FDE-C555-48C7-963F-315EE1FEA50A}"/>
              </a:ext>
            </a:extLst>
          </p:cNvPr>
          <p:cNvSpPr>
            <a:spLocks noGrp="1"/>
          </p:cNvSpPr>
          <p:nvPr>
            <p:ph idx="1"/>
          </p:nvPr>
        </p:nvSpPr>
        <p:spPr/>
        <p:txBody>
          <a:bodyPr>
            <a:normAutofit fontScale="92500"/>
          </a:bodyPr>
          <a:lstStyle/>
          <a:p>
            <a:pPr algn="just"/>
            <a:r>
              <a:rPr lang="en-US" sz="3200" dirty="0">
                <a:latin typeface="Times New Roman" panose="02020603050405020304" pitchFamily="18" charset="0"/>
                <a:cs typeface="Times New Roman" panose="02020603050405020304" pitchFamily="18" charset="0"/>
              </a:rPr>
              <a:t>Free on board(FOB) shipping point indicates that the responsibility and title of the products or services change immediately the buyer purchases the products.</a:t>
            </a:r>
          </a:p>
          <a:p>
            <a:pPr algn="just"/>
            <a:r>
              <a:rPr lang="en-US" sz="3200" dirty="0">
                <a:latin typeface="Times New Roman" panose="02020603050405020304" pitchFamily="18" charset="0"/>
                <a:cs typeface="Times New Roman" panose="02020603050405020304" pitchFamily="18" charset="0"/>
              </a:rPr>
              <a:t>In this case, the buyer is usually responsible for the delivery of his/ her own products and therefore the company / seller will not be responsible for any problem encountered during delivery.</a:t>
            </a:r>
          </a:p>
          <a:p>
            <a:pPr marL="0" indent="0" algn="just">
              <a:buNone/>
            </a:pPr>
            <a:r>
              <a:rPr lang="en-US" sz="3200"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Lehman et al, 2013</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05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D57CB-EA90-472D-AF77-757C2F10B90E}"/>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FOB shipping point illustration</a:t>
            </a:r>
          </a:p>
        </p:txBody>
      </p:sp>
      <p:pic>
        <p:nvPicPr>
          <p:cNvPr id="5" name="Content Placeholder 4">
            <a:extLst>
              <a:ext uri="{FF2B5EF4-FFF2-40B4-BE49-F238E27FC236}">
                <a16:creationId xmlns:a16="http://schemas.microsoft.com/office/drawing/2014/main" id="{5A49F289-7B57-4617-8226-B05A26D131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7195" y="2467926"/>
            <a:ext cx="8913639" cy="3352303"/>
          </a:xfrm>
        </p:spPr>
      </p:pic>
    </p:spTree>
    <p:extLst>
      <p:ext uri="{BB962C8B-B14F-4D97-AF65-F5344CB8AC3E}">
        <p14:creationId xmlns:p14="http://schemas.microsoft.com/office/powerpoint/2010/main" val="103440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145BC-862C-44AD-A009-FDECD3621F78}"/>
              </a:ext>
            </a:extLst>
          </p:cNvPr>
          <p:cNvSpPr>
            <a:spLocks noGrp="1"/>
          </p:cNvSpPr>
          <p:nvPr>
            <p:ph type="title"/>
          </p:nvPr>
        </p:nvSpPr>
        <p:spPr/>
        <p:txBody>
          <a:bodyPr/>
          <a:lstStyle/>
          <a:p>
            <a:r>
              <a:rPr lang="en-US" b="1" dirty="0"/>
              <a:t>Free On Board destination</a:t>
            </a:r>
            <a:endParaRPr lang="en-US" dirty="0"/>
          </a:p>
        </p:txBody>
      </p:sp>
      <p:sp>
        <p:nvSpPr>
          <p:cNvPr id="3" name="Content Placeholder 2">
            <a:extLst>
              <a:ext uri="{FF2B5EF4-FFF2-40B4-BE49-F238E27FC236}">
                <a16:creationId xmlns:a16="http://schemas.microsoft.com/office/drawing/2014/main" id="{19C16AD8-0FA0-4D2B-BBDB-9C4F70EF9BB5}"/>
              </a:ext>
            </a:extLst>
          </p:cNvPr>
          <p:cNvSpPr>
            <a:spLocks noGrp="1"/>
          </p:cNvSpPr>
          <p:nvPr>
            <p:ph idx="1"/>
          </p:nvPr>
        </p:nvSpPr>
        <p:spPr/>
        <p:txBody>
          <a:bodyPr>
            <a:normAutofit fontScale="92500" lnSpcReduction="10000"/>
          </a:bodyPr>
          <a:lstStyle/>
          <a:p>
            <a:pPr algn="just"/>
            <a:r>
              <a:rPr lang="en-US" sz="3200" dirty="0">
                <a:latin typeface="Times New Roman" panose="02020603050405020304" pitchFamily="18" charset="0"/>
                <a:cs typeface="Times New Roman" panose="02020603050405020304" pitchFamily="18" charset="0"/>
              </a:rPr>
              <a:t>Free on board destination can be described as the point or place where products are delivered after they have been purchased or ordered by a client. </a:t>
            </a:r>
          </a:p>
          <a:p>
            <a:pPr algn="just"/>
            <a:r>
              <a:rPr lang="en-US" sz="3200" dirty="0">
                <a:latin typeface="Times New Roman" panose="02020603050405020304" pitchFamily="18" charset="0"/>
                <a:cs typeface="Times New Roman" panose="02020603050405020304" pitchFamily="18" charset="0"/>
              </a:rPr>
              <a:t>After the products have been delivered to the buyers point of destination. The ownership of the products/ good immediately changes from the sellers name to the buyer’s. which means that the buyer have taken the full ownership of the products.</a:t>
            </a:r>
          </a:p>
          <a:p>
            <a:pPr marL="0" indent="0" algn="just">
              <a:buNone/>
            </a:pP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Sumup</a:t>
            </a:r>
            <a:r>
              <a:rPr lang="en-US" sz="2600" dirty="0">
                <a:latin typeface="Times New Roman" panose="02020603050405020304" pitchFamily="18" charset="0"/>
                <a:cs typeface="Times New Roman" panose="02020603050405020304" pitchFamily="18" charset="0"/>
              </a:rPr>
              <a:t>, 2011</a:t>
            </a:r>
          </a:p>
          <a:p>
            <a:pPr marL="0" indent="0" algn="just">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926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52F66-BA1C-4F48-B919-BD2696CE2D17}"/>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Differences</a:t>
            </a:r>
          </a:p>
        </p:txBody>
      </p:sp>
      <p:sp>
        <p:nvSpPr>
          <p:cNvPr id="3" name="Content Placeholder 2">
            <a:extLst>
              <a:ext uri="{FF2B5EF4-FFF2-40B4-BE49-F238E27FC236}">
                <a16:creationId xmlns:a16="http://schemas.microsoft.com/office/drawing/2014/main" id="{EB78DCB0-9F8E-40CE-AB2A-98EE3156F600}"/>
              </a:ext>
            </a:extLst>
          </p:cNvPr>
          <p:cNvSpPr>
            <a:spLocks noGrp="1"/>
          </p:cNvSpPr>
          <p:nvPr>
            <p:ph idx="1"/>
          </p:nvPr>
        </p:nvSpPr>
        <p:spPr/>
        <p:txBody>
          <a:bodyPr>
            <a:normAutofit fontScale="92500" lnSpcReduction="10000"/>
          </a:bodyPr>
          <a:lstStyle/>
          <a:p>
            <a:pPr algn="just"/>
            <a:r>
              <a:rPr lang="en-US" sz="2800" dirty="0">
                <a:latin typeface="Times New Roman" panose="02020603050405020304" pitchFamily="18" charset="0"/>
                <a:cs typeface="Times New Roman" panose="02020603050405020304" pitchFamily="18" charset="0"/>
              </a:rPr>
              <a:t>In FOB destination, the sellers tend to charge extra delivery fee and the delivery of good is usually guaranteed. In case anything happens to the goods before delivery, the company takes full responsibility and therefore this makes sure that the goods arrive safely.</a:t>
            </a:r>
          </a:p>
          <a:p>
            <a:pPr algn="just"/>
            <a:r>
              <a:rPr lang="en-US" sz="2800" dirty="0">
                <a:latin typeface="Times New Roman" panose="02020603050405020304" pitchFamily="18" charset="0"/>
                <a:cs typeface="Times New Roman" panose="02020603050405020304" pitchFamily="18" charset="0"/>
              </a:rPr>
              <a:t>On the other hand, when a buyer choses to use the FOB shipping point, this means that the ownership and responsibility of the </a:t>
            </a:r>
            <a:r>
              <a:rPr lang="en-US" sz="2800">
                <a:latin typeface="Times New Roman" panose="02020603050405020304" pitchFamily="18" charset="0"/>
                <a:cs typeface="Times New Roman" panose="02020603050405020304" pitchFamily="18" charset="0"/>
              </a:rPr>
              <a:t>goods delivery </a:t>
            </a:r>
            <a:r>
              <a:rPr lang="en-US" sz="2800" dirty="0">
                <a:latin typeface="Times New Roman" panose="02020603050405020304" pitchFamily="18" charset="0"/>
                <a:cs typeface="Times New Roman" panose="02020603050405020304" pitchFamily="18" charset="0"/>
              </a:rPr>
              <a:t>change immediately the buyer receives them and therefore the company will not cover for any problems encountered before reaching its destination.</a:t>
            </a:r>
          </a:p>
          <a:p>
            <a:pPr marL="0" indent="0" algn="just">
              <a:buNone/>
            </a:pPr>
            <a:r>
              <a:rPr lang="en-US" sz="2200" dirty="0">
                <a:latin typeface="Times New Roman" panose="02020603050405020304" pitchFamily="18" charset="0"/>
                <a:cs typeface="Times New Roman" panose="02020603050405020304" pitchFamily="18" charset="0"/>
              </a:rPr>
              <a:t>																Allied, 2020</a:t>
            </a:r>
          </a:p>
        </p:txBody>
      </p:sp>
    </p:spTree>
    <p:extLst>
      <p:ext uri="{BB962C8B-B14F-4D97-AF65-F5344CB8AC3E}">
        <p14:creationId xmlns:p14="http://schemas.microsoft.com/office/powerpoint/2010/main" val="3533057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E2EE-0A53-4AF5-B7BE-D5CDB3B179C0}"/>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FOB Destination illustration</a:t>
            </a:r>
            <a:endParaRPr lang="en-US" dirty="0"/>
          </a:p>
        </p:txBody>
      </p:sp>
      <p:pic>
        <p:nvPicPr>
          <p:cNvPr id="5" name="Content Placeholder 4">
            <a:extLst>
              <a:ext uri="{FF2B5EF4-FFF2-40B4-BE49-F238E27FC236}">
                <a16:creationId xmlns:a16="http://schemas.microsoft.com/office/drawing/2014/main" id="{79094EA9-D57C-4560-9F5E-B83C3A9F25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111" y="2510396"/>
            <a:ext cx="9404723" cy="3447718"/>
          </a:xfrm>
        </p:spPr>
      </p:pic>
    </p:spTree>
    <p:extLst>
      <p:ext uri="{BB962C8B-B14F-4D97-AF65-F5344CB8AC3E}">
        <p14:creationId xmlns:p14="http://schemas.microsoft.com/office/powerpoint/2010/main" val="426248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39ECE-E87D-4DEE-AC5F-4E383BB983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5A0421F-3D46-49B2-AE2A-58FAF68C055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62532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76</TotalTime>
  <Words>307</Words>
  <Application>Microsoft Office PowerPoint</Application>
  <PresentationFormat>Widescreen</PresentationFormat>
  <Paragraphs>15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Century Gothic</vt:lpstr>
      <vt:lpstr>Times New Roman</vt:lpstr>
      <vt:lpstr>Wingdings 3</vt:lpstr>
      <vt:lpstr>Ion</vt:lpstr>
      <vt:lpstr>FOB destination and shipping point </vt:lpstr>
      <vt:lpstr>Free On Board shipping point</vt:lpstr>
      <vt:lpstr>FOB shipping point illustration</vt:lpstr>
      <vt:lpstr>Free On Board destination</vt:lpstr>
      <vt:lpstr>Differences</vt:lpstr>
      <vt:lpstr>FOB Destination illustration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seeymon</dc:creator>
  <cp:lastModifiedBy>seeymon</cp:lastModifiedBy>
  <cp:revision>17</cp:revision>
  <dcterms:created xsi:type="dcterms:W3CDTF">2021-08-29T17:22:51Z</dcterms:created>
  <dcterms:modified xsi:type="dcterms:W3CDTF">2021-08-29T18:39:49Z</dcterms:modified>
</cp:coreProperties>
</file>